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 SemiBold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Nunito ExtraBold"/>
      <p:bold r:id="rId27"/>
      <p:boldItalic r:id="rId28"/>
    </p:embeddedFont>
    <p:embeddedFont>
      <p:font typeface="Nunito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20">
          <p15:clr>
            <a:srgbClr val="747775"/>
          </p15:clr>
        </p15:guide>
        <p15:guide id="2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20" orient="horz"/>
        <p:guide pos="10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bold.fntdata"/><Relationship Id="rId22" Type="http://schemas.openxmlformats.org/officeDocument/2006/relationships/font" Target="fonts/NunitoSemiBold-boldItalic.fntdata"/><Relationship Id="rId21" Type="http://schemas.openxmlformats.org/officeDocument/2006/relationships/font" Target="fonts/NunitoSemiBold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NunitoExtraBold-boldItalic.fntdata"/><Relationship Id="rId27" Type="http://schemas.openxmlformats.org/officeDocument/2006/relationships/font" Target="fonts/Nunito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Medium-italic.fntdata"/><Relationship Id="rId30" Type="http://schemas.openxmlformats.org/officeDocument/2006/relationships/font" Target="fonts/Nunito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unito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d5c01277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d5c01277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d5c01277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d5c01277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d5c01277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d5c01277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d5c012778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d5c01277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d5c01277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d5c01277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d5c01277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d5c01277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d5c012778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d5c012778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d5c01277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d5c01277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d5c01277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d5c01277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d5c01277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fd5c01277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d5c01277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d5c01277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d5c01277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d5c01277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4774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Graphic Engine in WebGl</a:t>
            </a:r>
            <a:endParaRPr>
              <a:solidFill>
                <a:schemeClr val="accen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29255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Interactive</a:t>
            </a:r>
            <a:r>
              <a:rPr lang="it" sz="1800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Graphics Project</a:t>
            </a:r>
            <a:endParaRPr sz="1800">
              <a:solidFill>
                <a:schemeClr val="accen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3603750" y="3448150"/>
            <a:ext cx="1936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300">
                <a:solidFill>
                  <a:schemeClr val="accent1"/>
                </a:solidFill>
                <a:latin typeface="Nunito Medium"/>
                <a:ea typeface="Nunito Medium"/>
                <a:cs typeface="Nunito Medium"/>
                <a:sym typeface="Nunito Medium"/>
              </a:rPr>
              <a:t>By Federico Matarante</a:t>
            </a:r>
            <a:endParaRPr i="1" sz="1300">
              <a:solidFill>
                <a:schemeClr val="accen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152400" y="425375"/>
            <a:ext cx="34500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06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diagrams (3)</a:t>
            </a:r>
            <a:endParaRPr b="1" sz="306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525" y="1116750"/>
            <a:ext cx="5150949" cy="38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152400" y="425375"/>
            <a:ext cx="34500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06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diagrams (4)</a:t>
            </a:r>
            <a:endParaRPr b="1" sz="306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25" y="1116753"/>
            <a:ext cx="4044001" cy="35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476025" y="327475"/>
            <a:ext cx="73722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it" sz="3060">
                <a:solidFill>
                  <a:schemeClr val="accent1"/>
                </a:solidFill>
              </a:rPr>
              <a:t>Room for improvement?</a:t>
            </a:r>
            <a:endParaRPr b="1"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750" y="3323725"/>
            <a:ext cx="1502775" cy="15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976450" y="1215525"/>
            <a:ext cx="60576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Ray tracing support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Memory and </a:t>
            </a: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computational</a:t>
            </a: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optimization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Support for more textures and more materials ( now limited )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Default shapes support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Advanced </a:t>
            </a: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customization</a:t>
            </a: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of rendering settings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Thank you for your attention!</a:t>
            </a:r>
            <a:endParaRPr sz="3800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08" name="Google Shape;208;p25"/>
          <p:cNvSpPr txBox="1"/>
          <p:nvPr>
            <p:ph type="ctrTitle"/>
          </p:nvPr>
        </p:nvSpPr>
        <p:spPr>
          <a:xfrm>
            <a:off x="1891353" y="1847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Thank You For Your Attention!</a:t>
            </a:r>
            <a:endParaRPr>
              <a:solidFill>
                <a:schemeClr val="accen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476025" y="327475"/>
            <a:ext cx="54972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Possible applications</a:t>
            </a:r>
            <a:endParaRPr b="1"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0" l="22438" r="43109" t="0"/>
          <a:stretch/>
        </p:blipFill>
        <p:spPr>
          <a:xfrm>
            <a:off x="1457500" y="1167950"/>
            <a:ext cx="2076322" cy="32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 rotWithShape="1">
          <a:blip r:embed="rId4">
            <a:alphaModFix/>
          </a:blip>
          <a:srcRect b="0" l="50196" r="19612" t="0"/>
          <a:stretch/>
        </p:blipFill>
        <p:spPr>
          <a:xfrm>
            <a:off x="3533819" y="1167950"/>
            <a:ext cx="2076319" cy="32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 rotWithShape="1">
          <a:blip r:embed="rId5">
            <a:alphaModFix/>
          </a:blip>
          <a:srcRect b="0" l="15186" r="15180" t="0"/>
          <a:stretch/>
        </p:blipFill>
        <p:spPr>
          <a:xfrm>
            <a:off x="5610141" y="1167950"/>
            <a:ext cx="2076335" cy="325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/>
        </p:nvSpPr>
        <p:spPr>
          <a:xfrm>
            <a:off x="1799063" y="3654900"/>
            <a:ext cx="1393200" cy="7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</a:t>
            </a:r>
            <a:r>
              <a:rPr b="1" lang="i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3924988" y="3654900"/>
            <a:ext cx="1393200" cy="7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Visualization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6050924" y="3654900"/>
            <a:ext cx="1328400" cy="76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Modelling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4294967295" type="body"/>
          </p:nvPr>
        </p:nvSpPr>
        <p:spPr>
          <a:xfrm>
            <a:off x="476025" y="327475"/>
            <a:ext cx="54972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Engine Features</a:t>
            </a:r>
            <a:endParaRPr b="1"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1378950" y="1375875"/>
            <a:ext cx="62874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Real time rendering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Support for models in the .obj/.mtl standards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Multiple textures support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Diffuse, normal, specular, shininess, ambient and emission textures supported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Object transformations support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 light format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Light and camera settings customization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idx="4294967295" type="body"/>
          </p:nvPr>
        </p:nvSpPr>
        <p:spPr>
          <a:xfrm>
            <a:off x="476025" y="327475"/>
            <a:ext cx="54972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Rendering design choices</a:t>
            </a:r>
            <a:endParaRPr b="1"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1383475" y="1375875"/>
            <a:ext cx="6179700" cy="29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Adapting bi-linear/tri-linear filtering of textures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Clamp-to-edge textures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Supported polygons and lines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Smooth normals interpolation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 levels of illumination supported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it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Blinn-Phong + ambient + emission reflection model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485300" y="319600"/>
            <a:ext cx="69927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1"/>
                </a:solidFill>
              </a:rPr>
              <a:t>How to use the engine?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863" y="961000"/>
            <a:ext cx="6016281" cy="38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1332" l="0" r="21414" t="0"/>
          <a:stretch/>
        </p:blipFill>
        <p:spPr>
          <a:xfrm>
            <a:off x="1563850" y="961000"/>
            <a:ext cx="6016301" cy="38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476025" y="327475"/>
            <a:ext cx="73722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How to load and manipulate models?</a:t>
            </a:r>
            <a:endParaRPr b="1"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2" type="body"/>
          </p:nvPr>
        </p:nvSpPr>
        <p:spPr>
          <a:xfrm>
            <a:off x="476025" y="327475"/>
            <a:ext cx="73722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it" sz="3060">
                <a:solidFill>
                  <a:schemeClr val="accent1"/>
                </a:solidFill>
              </a:rPr>
              <a:t>Models Visualizer</a:t>
            </a:r>
            <a:endParaRPr b="1" sz="30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50" y="944075"/>
            <a:ext cx="7783900" cy="36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52400" y="425375"/>
            <a:ext cx="34500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06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diagrams (1)</a:t>
            </a:r>
            <a:endParaRPr b="1" sz="306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199" y="1079300"/>
            <a:ext cx="3774775" cy="36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152400" y="425375"/>
            <a:ext cx="34500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06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 diagrams (2)</a:t>
            </a:r>
            <a:endParaRPr b="1" sz="306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900" y="1236700"/>
            <a:ext cx="5204175" cy="3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